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6" r:id="rId2"/>
    <p:sldId id="257" r:id="rId3"/>
    <p:sldId id="292" r:id="rId4"/>
    <p:sldId id="258" r:id="rId5"/>
    <p:sldId id="259" r:id="rId6"/>
    <p:sldId id="261" r:id="rId7"/>
    <p:sldId id="262" r:id="rId8"/>
    <p:sldId id="263" r:id="rId9"/>
    <p:sldId id="270" r:id="rId10"/>
    <p:sldId id="273" r:id="rId11"/>
    <p:sldId id="280" r:id="rId12"/>
    <p:sldId id="282" r:id="rId13"/>
    <p:sldId id="283" r:id="rId14"/>
    <p:sldId id="281" r:id="rId15"/>
    <p:sldId id="266" r:id="rId16"/>
    <p:sldId id="265" r:id="rId17"/>
    <p:sldId id="284" r:id="rId18"/>
    <p:sldId id="287" r:id="rId19"/>
    <p:sldId id="288" r:id="rId20"/>
    <p:sldId id="291" r:id="rId21"/>
    <p:sldId id="289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7" d="100"/>
          <a:sy n="67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ED5950-9FF8-4B53-8044-FFE3D9B90F6B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639AA0-0662-42C9-B89B-50C5855E48B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ostokąt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ostokąt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ostokąt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rostokąt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ostokąt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ostokąt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ostokąt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rostokąt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5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AC6B8-994F-489E-A298-C9E902DB5FF2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16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7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17CFD-075F-43F3-8143-BD6A969F221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9347-9839-468B-9CA4-CD927E20B948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DB99-10A0-41E2-9AE2-C2AB91C13C9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95EB-77BC-454D-A226-941AA397943C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E7A5-2A95-4843-B895-9B2B597755B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6A2-1155-4B8E-AF9D-C4659C1FAE03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C61F-C17B-4381-9C10-915FD4BDE0A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Dowolny kształt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Dowolny kształt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Dowolny kształt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Dowolny kształt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" name="Prostokąt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Prostokąt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rostokąt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Prostokąt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Prostokąt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Prostokąt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5A24BD-CC6B-4612-B63E-2C8CBF0E3379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2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B63D5C-5065-4F98-89A0-13B1B976092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60E424-599E-4084-952E-F65FC88767E1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BD84DC-8908-4135-9C27-1EE5CC0A901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rostokąt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ostokąt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rostokąt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ostokąt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ostokąt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ostokąt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rostokąt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ostokąt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ostokąt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0DEA0E-24E3-4A7D-B28C-C941ACB6A2D1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1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546AF6-BABD-41F4-82DF-CC7E437527F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5CB3-BBCE-4C31-B7D6-4CD74EE8C48C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685B-6E71-43DF-8F6F-1B554720D0B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305417-49B3-46A4-ACAD-A847F2C673E7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CA8267-996C-4B53-9828-45FAAA1A5F8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6507-2DD4-4B40-ABBB-759B15675CAE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F989-8FDF-4640-8087-6CF8509D466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Łącznik prosty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a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Łącznik prosty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a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Łącznik prosty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Łącznik prosty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B57A6-1165-499A-97F7-4D405EA91F34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2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A559A8-2DD9-452E-910A-0F50360D68E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ostokąt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rostokąt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6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20D39ED-B8F3-4105-B05B-188CA0F47EA8}" type="datetimeFigureOut">
              <a:rPr lang="pl-PL"/>
              <a:pPr>
                <a:defRPr/>
              </a:pPr>
              <a:t>2014-05-26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dirty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7FBAF5C-9056-40DD-B5B6-131069CE4AF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8" r:id="rId4"/>
    <p:sldLayoutId id="2147483819" r:id="rId5"/>
    <p:sldLayoutId id="2147483814" r:id="rId6"/>
    <p:sldLayoutId id="2147483820" r:id="rId7"/>
    <p:sldLayoutId id="2147483813" r:id="rId8"/>
    <p:sldLayoutId id="2147483821" r:id="rId9"/>
    <p:sldLayoutId id="2147483812" r:id="rId10"/>
    <p:sldLayoutId id="2147483811" r:id="rId11"/>
  </p:sldLayoutIdLst>
  <p:transition spd="slow"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D0F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EB641B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EB641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438" y="1350963"/>
            <a:ext cx="5718175" cy="9779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8000" dirty="0" err="1" smtClean="0">
                <a:solidFill>
                  <a:schemeClr val="tx2">
                    <a:satMod val="200000"/>
                  </a:schemeClr>
                </a:solidFill>
              </a:rPr>
              <a:t>Deforestation</a:t>
            </a:r>
            <a:endParaRPr lang="pl-PL" sz="80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pole tekstowe 3"/>
          <p:cNvSpPr txBox="1">
            <a:spLocks noChangeArrowheads="1"/>
          </p:cNvSpPr>
          <p:nvPr/>
        </p:nvSpPr>
        <p:spPr bwMode="auto">
          <a:xfrm>
            <a:off x="6883400" y="5551488"/>
            <a:ext cx="2160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>
                <a:solidFill>
                  <a:schemeClr val="bg2"/>
                </a:solidFill>
                <a:latin typeface="Corbel" pitchFamily="34" charset="0"/>
              </a:rPr>
              <a:t>Patrycja Gajo</a:t>
            </a:r>
          </a:p>
          <a:p>
            <a:r>
              <a:rPr lang="pl-PL" sz="2400" b="1">
                <a:solidFill>
                  <a:schemeClr val="bg2"/>
                </a:solidFill>
                <a:latin typeface="Corbel" pitchFamily="34" charset="0"/>
              </a:rPr>
              <a:t> kl. VIa</a:t>
            </a:r>
          </a:p>
        </p:txBody>
      </p:sp>
      <p:pic>
        <p:nvPicPr>
          <p:cNvPr id="5" name="Symbol zastępczy zawartości 3" descr="deforestation+and+lu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6794" y="1840415"/>
            <a:ext cx="5976664" cy="380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645150"/>
            <a:ext cx="27368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Obraz 6" descr="C:\Users\ala\AppData\Local\Microsoft\Windows\Temporary Internet Files\Content.Word\Logo Comeius I.C. Cen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3788" y="5619750"/>
            <a:ext cx="12096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224359" y="5539326"/>
            <a:ext cx="1512168" cy="1134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2060848"/>
            <a:ext cx="6768751" cy="39604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none">
            <a:prstTxWarp prst="textArchUp">
              <a:avLst>
                <a:gd name="adj" fmla="val 1084534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2348880"/>
            <a:ext cx="2929007" cy="70788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2420888"/>
            <a:ext cx="8879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lot of </a:t>
            </a:r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causes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 </a:t>
            </a:r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most </a:t>
            </a:r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common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2348880"/>
            <a:ext cx="2929007" cy="70788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4" name="Picture 4" descr="C:\Users\User\Desktop\1375523669_533718572_7-Meble-Drewniane-z-Charakterem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85728"/>
            <a:ext cx="435873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esktop\b_3_28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424364" cy="3343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938588" y="1636713"/>
            <a:ext cx="52054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trees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as </a:t>
            </a: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building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material</a:t>
            </a:r>
            <a:endParaRPr lang="pl-PL" sz="3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2348880"/>
            <a:ext cx="2929007" cy="70788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49288" y="2060575"/>
            <a:ext cx="3370262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trees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as </a:t>
            </a: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fuel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also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in the form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of </a:t>
            </a: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charcoal</a:t>
            </a:r>
            <a:endParaRPr lang="pl-PL" sz="3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2" descr="C:\Users\User\Desktop\drewno-kominkowe_a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4286280" cy="497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2348880"/>
            <a:ext cx="2929007" cy="70788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79388" y="2349500"/>
            <a:ext cx="45164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trees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as </a:t>
            </a: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fuel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or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timber</a:t>
            </a:r>
            <a:endParaRPr lang="pl-PL" sz="3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2" descr="C:\Users\User\Desktop\drewno-kominkowe_a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4286280" cy="497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2" y="2348880"/>
            <a:ext cx="2929007" cy="70788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827584" y="1556792"/>
            <a:ext cx="7499169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convertion</a:t>
            </a:r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 of </a:t>
            </a:r>
            <a:r>
              <a:rPr lang="pl-PL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forestland</a:t>
            </a:r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in order to </a:t>
            </a:r>
            <a:r>
              <a:rPr lang="pl-PL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get</a:t>
            </a:r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pl-PL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new</a:t>
            </a:r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pl-PL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area</a:t>
            </a:r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for </a:t>
            </a:r>
            <a:r>
              <a:rPr lang="pl-PL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farms</a:t>
            </a:r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pl-PL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or</a:t>
            </a:r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pl-PL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urban</a:t>
            </a:r>
            <a:r>
              <a:rPr lang="pl-P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pl-PL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use</a:t>
            </a:r>
            <a:endParaRPr lang="pl-PL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atrycja Gajo\Desktop\rt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0"/>
            <a:ext cx="2609850" cy="1752600"/>
          </a:xfrm>
          <a:prstGeom prst="roundRect">
            <a:avLst>
              <a:gd name="adj" fmla="val 3145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5" name="Picture 5" descr="C:\Users\Patrycja Gajo\Desktop\y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988" y="4732585"/>
            <a:ext cx="2466975" cy="1847850"/>
          </a:xfrm>
          <a:prstGeom prst="roundRect">
            <a:avLst>
              <a:gd name="adj" fmla="val 1954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4" descr="C:\Users\Patrycja Gajo\Desktop\a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736" y="725964"/>
            <a:ext cx="2790056" cy="22552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1071772" y="1429127"/>
            <a:ext cx="345638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People</a:t>
            </a:r>
          </a:p>
        </p:txBody>
      </p:sp>
      <p:pic>
        <p:nvPicPr>
          <p:cNvPr id="8" name="Picture 4" descr="C:\Users\Patrycja Gajo\Desktop\mj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0560">
            <a:off x="857579" y="2678097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rostokąt 10"/>
          <p:cNvSpPr/>
          <p:nvPr/>
        </p:nvSpPr>
        <p:spPr>
          <a:xfrm>
            <a:off x="3923928" y="2765661"/>
            <a:ext cx="345638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Animals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739896" y="4943903"/>
            <a:ext cx="412013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Plants</a:t>
            </a:r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and </a:t>
            </a:r>
            <a:r>
              <a:rPr lang="pl-P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whole</a:t>
            </a:r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nature</a:t>
            </a:r>
            <a:endParaRPr lang="pl-P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94531" y="221235"/>
            <a:ext cx="8460432" cy="1440160"/>
          </a:xfrm>
          <a:prstGeom prst="rect">
            <a:avLst/>
          </a:prstGeom>
        </p:spPr>
        <p:txBody>
          <a:bodyPr numCol="1">
            <a:prstTxWarp prst="textDeflateBottom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D0FE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FEFF"/>
                </a:solidFill>
                <a:latin typeface="Consolas" pitchFamily="49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FEFF"/>
                </a:solidFill>
                <a:latin typeface="Consolas" pitchFamily="49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FEFF"/>
                </a:solidFill>
                <a:latin typeface="Consolas" pitchFamily="49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F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F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F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F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FEFF"/>
                </a:solidFill>
                <a:latin typeface="Consolas" pitchFamily="49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pl-PL" sz="7200" b="1" spc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 suffers from deforestation?</a:t>
            </a:r>
            <a:endParaRPr lang="pl-PL" sz="7200" b="1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1017784"/>
            <a:ext cx="784887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The </a:t>
            </a: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causes</a:t>
            </a: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of </a:t>
            </a: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deforestation</a:t>
            </a:r>
            <a:endParaRPr lang="pl-P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8313" y="2133600"/>
            <a:ext cx="8731250" cy="3168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There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are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environmental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problems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caused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by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deforestation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such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Changes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in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climate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–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deforestation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contributes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to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global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warming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Hydrological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negative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effects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–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reduction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of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water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in the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soil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underwater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and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atmosferic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moisture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. As a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result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erosion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landslide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and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floods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occur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Changes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in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biodiveristy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–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deforestation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as a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cause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of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extinction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of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many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species</a:t>
            </a:r>
            <a:endParaRPr lang="pl-PL" sz="22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There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are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also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negative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economical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effects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2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known</a:t>
            </a:r>
            <a:r>
              <a:rPr lang="pl-PL" sz="2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99592" y="692696"/>
            <a:ext cx="3672408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Forests</a:t>
            </a: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in Poland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yesterday</a:t>
            </a: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and </a:t>
            </a: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today</a:t>
            </a:r>
            <a:endParaRPr lang="pl-P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1746" name="Symbol zastępczy zawartości 3" descr="img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4250" y="333375"/>
            <a:ext cx="4002088" cy="608965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  <a:r>
              <a:rPr lang="en-US" sz="44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rees</a:t>
            </a:r>
            <a:r>
              <a:rPr lang="en-US" sz="4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in Poland</a:t>
            </a:r>
            <a:endParaRPr lang="pl-PL" sz="44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User\Desktop\las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9138"/>
            <a:ext cx="5169768" cy="3219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539552" y="5373216"/>
            <a:ext cx="7704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The most </a:t>
            </a: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common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trees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 in </a:t>
            </a: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Polish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forests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are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pines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 (</a:t>
            </a:r>
            <a:r>
              <a:rPr lang="pl-PL" sz="2000" b="1" dirty="0" err="1" smtClean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almost</a:t>
            </a:r>
            <a:r>
              <a:rPr lang="pl-PL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70%),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then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spruce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 (6,2%), </a:t>
            </a: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oak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, </a:t>
            </a: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ash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, </a:t>
            </a: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maple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 and </a:t>
            </a:r>
            <a:r>
              <a:rPr lang="pl-PL" sz="2000" b="1" dirty="0" err="1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birch</a:t>
            </a:r>
            <a:r>
              <a:rPr lang="pl-PL" sz="2000" b="1" dirty="0">
                <a:solidFill>
                  <a:schemeClr val="tx2">
                    <a:lumMod val="2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1017784"/>
            <a:ext cx="7848872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How </a:t>
            </a: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can</a:t>
            </a: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we </a:t>
            </a: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prevent</a:t>
            </a: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deforestation</a:t>
            </a: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?</a:t>
            </a:r>
          </a:p>
        </p:txBody>
      </p:sp>
      <p:pic>
        <p:nvPicPr>
          <p:cNvPr id="5" name="Picture 2" descr="C:\Users\User\Desktop\sadzenie lasu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931028" cy="3951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19615" y="620688"/>
            <a:ext cx="889248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itchFamily="66" charset="0"/>
                <a:cs typeface="+mn-cs"/>
              </a:rPr>
              <a:t>What is deforestation?</a:t>
            </a:r>
            <a:endParaRPr lang="pl-PL" sz="7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5362" name="Picture 2" descr="C:\Program Files (x86)\Microsoft Office\MEDIA\OFFICE12\Lines\BD10307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7338" cy="172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907704" y="2276872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err="1" smtClean="0">
                <a:solidFill>
                  <a:schemeClr val="bg2"/>
                </a:solidFill>
              </a:rPr>
              <a:t>Deforestation</a:t>
            </a:r>
            <a:r>
              <a:rPr lang="pl-PL" sz="5400" dirty="0" smtClean="0">
                <a:solidFill>
                  <a:schemeClr val="bg2"/>
                </a:solidFill>
              </a:rPr>
              <a:t> </a:t>
            </a:r>
            <a:r>
              <a:rPr lang="pl-PL" sz="5400" dirty="0" err="1" smtClean="0">
                <a:solidFill>
                  <a:schemeClr val="bg2"/>
                </a:solidFill>
              </a:rPr>
              <a:t>is</a:t>
            </a:r>
            <a:r>
              <a:rPr lang="pl-PL" sz="5400" dirty="0" smtClean="0">
                <a:solidFill>
                  <a:schemeClr val="bg2"/>
                </a:solidFill>
              </a:rPr>
              <a:t> </a:t>
            </a:r>
            <a:r>
              <a:rPr lang="pl-PL" sz="5400" dirty="0" err="1" smtClean="0">
                <a:solidFill>
                  <a:schemeClr val="bg2"/>
                </a:solidFill>
              </a:rPr>
              <a:t>destruction</a:t>
            </a:r>
            <a:r>
              <a:rPr lang="pl-PL" sz="5400" dirty="0" smtClean="0">
                <a:solidFill>
                  <a:schemeClr val="bg2"/>
                </a:solidFill>
              </a:rPr>
              <a:t> of </a:t>
            </a:r>
            <a:r>
              <a:rPr lang="pl-PL" sz="5400" dirty="0" err="1" smtClean="0">
                <a:solidFill>
                  <a:schemeClr val="bg2"/>
                </a:solidFill>
              </a:rPr>
              <a:t>trees</a:t>
            </a:r>
            <a:endParaRPr lang="pl-PL" sz="5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1017784"/>
            <a:ext cx="784887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The </a:t>
            </a: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government</a:t>
            </a: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should</a:t>
            </a:r>
            <a:endParaRPr lang="pl-P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64542" y="2095634"/>
            <a:ext cx="8662988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32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spend</a:t>
            </a:r>
            <a:r>
              <a:rPr lang="pl-PL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money</a:t>
            </a:r>
            <a:r>
              <a:rPr lang="pl-PL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on </a:t>
            </a:r>
            <a:r>
              <a:rPr lang="pl-PL" sz="32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forests</a:t>
            </a:r>
            <a:r>
              <a:rPr lang="pl-PL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32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control</a:t>
            </a:r>
            <a:r>
              <a:rPr lang="pl-PL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and monitor the proces of </a:t>
            </a:r>
            <a:r>
              <a:rPr lang="pl-PL" sz="32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deforestation</a:t>
            </a:r>
            <a:r>
              <a:rPr lang="pl-PL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+mn-lt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71600" y="3556981"/>
            <a:ext cx="784887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People </a:t>
            </a:r>
            <a:r>
              <a:rPr lang="pl-PL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should</a:t>
            </a:r>
            <a:endParaRPr lang="pl-P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64542" y="4564711"/>
            <a:ext cx="4815742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n</a:t>
            </a:r>
            <a:r>
              <a:rPr lang="pl-PL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ot </a:t>
            </a:r>
            <a:r>
              <a:rPr lang="pl-PL" sz="3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cut</a:t>
            </a:r>
            <a:r>
              <a:rPr lang="pl-PL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down </a:t>
            </a:r>
            <a:r>
              <a:rPr lang="pl-PL" sz="3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many</a:t>
            </a:r>
            <a:r>
              <a:rPr lang="pl-PL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trees</a:t>
            </a:r>
            <a:r>
              <a:rPr lang="pl-PL" sz="320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,</a:t>
            </a:r>
            <a:endParaRPr lang="pl-PL" sz="3200" dirty="0" smtClean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3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reforestate</a:t>
            </a:r>
            <a:r>
              <a:rPr lang="pl-PL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,</a:t>
            </a:r>
            <a:endParaRPr lang="pl-PL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3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afforestate</a:t>
            </a:r>
            <a:r>
              <a:rPr lang="pl-PL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,</a:t>
            </a:r>
            <a:endParaRPr lang="pl-PL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1017784"/>
            <a:ext cx="784887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Reforestation</a:t>
            </a: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835150" y="1898650"/>
            <a:ext cx="543877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2B4A76"/>
                </a:solidFill>
                <a:latin typeface="Corbel" pitchFamily="34" charset="0"/>
              </a:rPr>
              <a:t>the reestablishment of forest cover </a:t>
            </a:r>
          </a:p>
          <a:p>
            <a:r>
              <a:rPr lang="en-GB" sz="2800" dirty="0" smtClean="0">
                <a:solidFill>
                  <a:srgbClr val="2B4A76"/>
                </a:solidFill>
                <a:latin typeface="Corbel" pitchFamily="34" charset="0"/>
              </a:rPr>
              <a:t>by direct seeding or planting</a:t>
            </a:r>
            <a:endParaRPr lang="en-GB" sz="2800" dirty="0">
              <a:solidFill>
                <a:srgbClr val="2B4A76"/>
              </a:solidFill>
              <a:latin typeface="Corbe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63334" y="3316611"/>
            <a:ext cx="784887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and </a:t>
            </a:r>
            <a:r>
              <a:rPr lang="pl-PL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afforestation</a:t>
            </a:r>
            <a:endParaRPr lang="pl-P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46763" y="4383088"/>
            <a:ext cx="576792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the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800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reestablishment</a:t>
            </a:r>
            <a:r>
              <a:rPr lang="pl-PL" sz="28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of </a:t>
            </a:r>
            <a:r>
              <a:rPr lang="pl-PL" sz="28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forest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in </a:t>
            </a:r>
            <a:r>
              <a:rPr lang="pl-PL" sz="28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areas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where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8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there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8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were</a:t>
            </a:r>
            <a:r>
              <a:rPr lang="pl-PL" sz="28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no </a:t>
            </a:r>
            <a:r>
              <a:rPr lang="pl-PL" sz="2800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forests</a:t>
            </a:r>
            <a:endParaRPr lang="pl-PL" sz="28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22936" y="548680"/>
            <a:ext cx="617585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spc="50" dirty="0">
                <a:ln w="11430"/>
                <a:solidFill>
                  <a:srgbClr val="F101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Men! </a:t>
            </a:r>
            <a:r>
              <a:rPr lang="pl-PL" sz="5400" b="1" spc="50" dirty="0" err="1">
                <a:ln w="11430"/>
                <a:solidFill>
                  <a:srgbClr val="F101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Think</a:t>
            </a:r>
            <a:r>
              <a:rPr lang="pl-PL" sz="5400" b="1" spc="50" dirty="0">
                <a:ln w="11430"/>
                <a:solidFill>
                  <a:srgbClr val="F101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of me</a:t>
            </a:r>
            <a:r>
              <a:rPr lang="pl-PL" sz="5400" b="1" spc="50" dirty="0" smtClean="0">
                <a:ln w="11430"/>
                <a:solidFill>
                  <a:srgbClr val="F101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!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spc="50" dirty="0" smtClean="0">
                <a:ln w="11430"/>
                <a:solidFill>
                  <a:srgbClr val="F101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				</a:t>
            </a:r>
            <a:r>
              <a:rPr lang="pl-PL" sz="5400" b="1" spc="50" dirty="0" err="1" smtClean="0">
                <a:ln w="11430"/>
                <a:solidFill>
                  <a:srgbClr val="F1010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Forests</a:t>
            </a:r>
            <a:endParaRPr lang="pl-PL" sz="5400" b="1" spc="50" dirty="0">
              <a:ln w="11430"/>
              <a:solidFill>
                <a:srgbClr val="F1010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552" y="2996952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 smtClean="0">
                <a:solidFill>
                  <a:schemeClr val="bg2"/>
                </a:solidFill>
              </a:rPr>
              <a:t>If</a:t>
            </a:r>
            <a:r>
              <a:rPr lang="pl-PL" sz="4000" dirty="0" smtClean="0">
                <a:solidFill>
                  <a:schemeClr val="bg2"/>
                </a:solidFill>
              </a:rPr>
              <a:t> we want the Earth was </a:t>
            </a:r>
            <a:r>
              <a:rPr lang="pl-PL" sz="4000" dirty="0" err="1" smtClean="0">
                <a:solidFill>
                  <a:schemeClr val="bg2"/>
                </a:solidFill>
              </a:rPr>
              <a:t>our</a:t>
            </a:r>
            <a:r>
              <a:rPr lang="pl-PL" sz="4000" dirty="0" smtClean="0">
                <a:solidFill>
                  <a:schemeClr val="bg2"/>
                </a:solidFill>
              </a:rPr>
              <a:t> </a:t>
            </a:r>
            <a:r>
              <a:rPr lang="pl-PL" sz="4000" dirty="0" err="1" smtClean="0">
                <a:solidFill>
                  <a:schemeClr val="bg2"/>
                </a:solidFill>
              </a:rPr>
              <a:t>home</a:t>
            </a:r>
            <a:r>
              <a:rPr lang="pl-PL" sz="4000" dirty="0" smtClean="0">
                <a:solidFill>
                  <a:schemeClr val="bg2"/>
                </a:solidFill>
              </a:rPr>
              <a:t> we </a:t>
            </a:r>
            <a:r>
              <a:rPr lang="pl-PL" sz="4000" dirty="0" err="1" smtClean="0">
                <a:solidFill>
                  <a:schemeClr val="bg2"/>
                </a:solidFill>
              </a:rPr>
              <a:t>must</a:t>
            </a:r>
            <a:r>
              <a:rPr lang="pl-PL" sz="4000" dirty="0" smtClean="0">
                <a:solidFill>
                  <a:schemeClr val="bg2"/>
                </a:solidFill>
              </a:rPr>
              <a:t> </a:t>
            </a:r>
            <a:r>
              <a:rPr lang="pl-PL" sz="4000" dirty="0" err="1" smtClean="0">
                <a:solidFill>
                  <a:schemeClr val="bg2"/>
                </a:solidFill>
              </a:rPr>
              <a:t>take</a:t>
            </a:r>
            <a:r>
              <a:rPr lang="pl-PL" sz="4000" dirty="0" smtClean="0">
                <a:solidFill>
                  <a:schemeClr val="bg2"/>
                </a:solidFill>
              </a:rPr>
              <a:t> </a:t>
            </a:r>
            <a:r>
              <a:rPr lang="pl-PL" sz="4000" dirty="0" err="1" smtClean="0">
                <a:solidFill>
                  <a:schemeClr val="bg2"/>
                </a:solidFill>
              </a:rPr>
              <a:t>care</a:t>
            </a:r>
            <a:r>
              <a:rPr lang="pl-PL" sz="4000" dirty="0" smtClean="0">
                <a:solidFill>
                  <a:schemeClr val="bg2"/>
                </a:solidFill>
              </a:rPr>
              <a:t> of </a:t>
            </a:r>
            <a:r>
              <a:rPr lang="pl-PL" sz="4000" dirty="0" err="1" smtClean="0">
                <a:solidFill>
                  <a:schemeClr val="bg2"/>
                </a:solidFill>
              </a:rPr>
              <a:t>it</a:t>
            </a:r>
            <a:r>
              <a:rPr lang="pl-PL" sz="4000" dirty="0" smtClean="0">
                <a:solidFill>
                  <a:schemeClr val="bg2"/>
                </a:solidFill>
              </a:rPr>
              <a:t>. We </a:t>
            </a:r>
            <a:r>
              <a:rPr lang="pl-PL" sz="4000" dirty="0" err="1" smtClean="0">
                <a:solidFill>
                  <a:schemeClr val="bg2"/>
                </a:solidFill>
              </a:rPr>
              <a:t>can’t</a:t>
            </a:r>
            <a:r>
              <a:rPr lang="pl-PL" sz="4000" dirty="0" smtClean="0">
                <a:solidFill>
                  <a:schemeClr val="bg2"/>
                </a:solidFill>
              </a:rPr>
              <a:t> </a:t>
            </a:r>
            <a:r>
              <a:rPr lang="pl-PL" sz="4000" dirty="0" err="1" smtClean="0">
                <a:solidFill>
                  <a:schemeClr val="bg2"/>
                </a:solidFill>
              </a:rPr>
              <a:t>destroy</a:t>
            </a:r>
            <a:r>
              <a:rPr lang="pl-PL" sz="4000" dirty="0" smtClean="0">
                <a:solidFill>
                  <a:schemeClr val="bg2"/>
                </a:solidFill>
              </a:rPr>
              <a:t> </a:t>
            </a:r>
            <a:r>
              <a:rPr lang="pl-PL" sz="4000" dirty="0" err="1" smtClean="0">
                <a:solidFill>
                  <a:schemeClr val="bg2"/>
                </a:solidFill>
              </a:rPr>
              <a:t>it</a:t>
            </a:r>
            <a:r>
              <a:rPr lang="pl-PL" sz="4000" dirty="0" smtClean="0">
                <a:solidFill>
                  <a:schemeClr val="bg2"/>
                </a:solidFill>
              </a:rPr>
              <a:t>, in </a:t>
            </a:r>
            <a:r>
              <a:rPr lang="pl-PL" sz="4000" dirty="0" err="1" smtClean="0">
                <a:solidFill>
                  <a:schemeClr val="bg2"/>
                </a:solidFill>
              </a:rPr>
              <a:t>particular</a:t>
            </a:r>
            <a:r>
              <a:rPr lang="pl-PL" sz="4000" dirty="0" smtClean="0">
                <a:solidFill>
                  <a:schemeClr val="bg2"/>
                </a:solidFill>
              </a:rPr>
              <a:t> the </a:t>
            </a:r>
            <a:r>
              <a:rPr lang="pl-PL" sz="4000" dirty="0" err="1" smtClean="0">
                <a:solidFill>
                  <a:schemeClr val="bg2"/>
                </a:solidFill>
              </a:rPr>
              <a:t>forests</a:t>
            </a:r>
            <a:r>
              <a:rPr lang="pl-PL" sz="4000" dirty="0" smtClean="0">
                <a:solidFill>
                  <a:schemeClr val="bg2"/>
                </a:solidFill>
              </a:rPr>
              <a:t> - </a:t>
            </a:r>
            <a:r>
              <a:rPr lang="pl-PL" sz="4000" dirty="0" err="1" smtClean="0">
                <a:solidFill>
                  <a:schemeClr val="bg2"/>
                </a:solidFill>
              </a:rPr>
              <a:t>green</a:t>
            </a:r>
            <a:r>
              <a:rPr lang="pl-PL" sz="4000" dirty="0" smtClean="0">
                <a:solidFill>
                  <a:schemeClr val="bg2"/>
                </a:solidFill>
              </a:rPr>
              <a:t> </a:t>
            </a:r>
            <a:r>
              <a:rPr lang="pl-PL" sz="4000" dirty="0" err="1" smtClean="0">
                <a:solidFill>
                  <a:schemeClr val="bg2"/>
                </a:solidFill>
              </a:rPr>
              <a:t>lungs</a:t>
            </a:r>
            <a:r>
              <a:rPr lang="pl-PL" sz="4000" dirty="0" smtClean="0">
                <a:solidFill>
                  <a:schemeClr val="bg2"/>
                </a:solidFill>
              </a:rPr>
              <a:t> of the Earth.</a:t>
            </a:r>
            <a:endParaRPr lang="pl-PL" sz="4000" dirty="0" smtClean="0"/>
          </a:p>
          <a:p>
            <a:endParaRPr lang="pl-PL" sz="40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Patrycja Gaj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505" y="0"/>
            <a:ext cx="201949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4073" y="1124744"/>
            <a:ext cx="87847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Thank</a:t>
            </a: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pl-PL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you</a:t>
            </a: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for </a:t>
            </a:r>
            <a:r>
              <a:rPr lang="pl-PL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your</a:t>
            </a: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attention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750" y="4437063"/>
            <a:ext cx="8353425" cy="1084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reflects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views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Commision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held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of the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contained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therein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00498" y="2636912"/>
            <a:ext cx="237648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Sources</a:t>
            </a:r>
            <a:r>
              <a:rPr lang="pl-PL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899592" y="3367126"/>
            <a:ext cx="504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2"/>
                </a:solidFill>
                <a:latin typeface="Corbel" pitchFamily="34" charset="0"/>
              </a:rPr>
              <a:t>www.google.pl-Grafika</a:t>
            </a:r>
            <a:r>
              <a:rPr lang="pl-PL" dirty="0">
                <a:latin typeface="Corbel" pitchFamily="34" charset="0"/>
              </a:rPr>
              <a:t> </a:t>
            </a:r>
          </a:p>
        </p:txBody>
      </p:sp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884759" y="3810744"/>
            <a:ext cx="575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2"/>
                </a:solidFill>
                <a:latin typeface="Corbel" pitchFamily="34" charset="0"/>
              </a:rPr>
              <a:t>http://www.wosna5.pl/organizacje_ekologiczne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2132856"/>
            <a:ext cx="6624736" cy="2092881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  <a:cs typeface="+mn-cs"/>
              </a:rPr>
              <a:t>By men</a:t>
            </a:r>
            <a:endParaRPr lang="pl-PL" sz="1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  <a:cs typeface="+mn-cs"/>
            </a:endParaRPr>
          </a:p>
        </p:txBody>
      </p:sp>
      <p:pic>
        <p:nvPicPr>
          <p:cNvPr id="24578" name="Picture 2" descr="C:\Program Files (x86)\Microsoft Office\MEDIA\OFFICE12\Lines\BD14882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92600"/>
            <a:ext cx="84978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</p:txBody>
      </p:sp>
      <p:pic>
        <p:nvPicPr>
          <p:cNvPr id="1026" name="Picture 2" descr="C:\Users\Patrycja Gaj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780" y="499456"/>
            <a:ext cx="260032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Patrycja Gajo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71744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Patrycja Gajo\Desktop\hrt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168" y="4786322"/>
            <a:ext cx="2705100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Users\Patrycja Gajo\Desktop\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1414" y="4737762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C:\Users\Patrycja Gajo\Desktop\ggr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58328"/>
            <a:ext cx="260032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C:\Users\Patrycja Gajo\Desktop\ws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50042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2132856"/>
            <a:ext cx="6624736" cy="2092881"/>
          </a:xfrm>
          <a:prstGeom prst="rect">
            <a:avLst/>
          </a:prstGeom>
          <a:noFill/>
        </p:spPr>
        <p:txBody>
          <a:bodyPr>
            <a:prstTxWarp prst="textDeflateBottom">
              <a:avLst>
                <a:gd name="adj" fmla="val 93019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  <a:cs typeface="+mn-cs"/>
              </a:rPr>
              <a:t>By NATURE</a:t>
            </a:r>
            <a:endParaRPr lang="pl-PL" sz="1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lgerian" pitchFamily="82" charset="0"/>
              <a:cs typeface="+mn-cs"/>
            </a:endParaRPr>
          </a:p>
        </p:txBody>
      </p:sp>
      <p:pic>
        <p:nvPicPr>
          <p:cNvPr id="24578" name="Picture 2" descr="C:\Program Files (x86)\Microsoft Office\MEDIA\OFFICE12\Lines\BD14882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92600"/>
            <a:ext cx="84978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rycja Gaj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629014" cy="20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Patrycja Gajo\Desktop\qwe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745075" cy="21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C:\Users\Patrycja Gajo\Desktop\jt,kt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33056"/>
            <a:ext cx="3263652" cy="2361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9" name="Picture 5" descr="C:\Users\Patrycja Gajo\Desktop\etw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3139916" cy="2351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atrycja Gaj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472879" cy="2601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Patrycja Gajo\Desktop\,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05064"/>
            <a:ext cx="3418383" cy="2560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C:\Users\Patrycja Gajo\Desktop\w43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060" y="764704"/>
            <a:ext cx="4002940" cy="29983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trycja Gajo\Desktop\'u0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2788163" cy="2088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 descr="C:\Users\Patrycja Gajo\Desktop\ytiy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608550" cy="2020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 descr="C:\Users\Patrycja Gajo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3290689" cy="2043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Patrycja Gajo\Desktop\e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205038"/>
            <a:ext cx="38528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Users\Patrycja Gajo\Desktop\kjo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4437063"/>
            <a:ext cx="38735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:\Users\Patrycja Gajo\Desktop\thye45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443413"/>
            <a:ext cx="396081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59532" y="566526"/>
            <a:ext cx="7416824" cy="2880320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Why</a:t>
            </a: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do </a:t>
            </a:r>
            <a:r>
              <a:rPr lang="pl-PL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people</a:t>
            </a: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pl-PL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destroy</a:t>
            </a: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pl-PL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forests</a:t>
            </a: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Niestandardowy 1">
      <a:dk1>
        <a:srgbClr val="00B050"/>
      </a:dk1>
      <a:lt1>
        <a:srgbClr val="33CC33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928</TotalTime>
  <Words>344</Words>
  <Application>Microsoft Office PowerPoint</Application>
  <PresentationFormat>Pokaz na ekranie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4" baseType="lpstr">
      <vt:lpstr>Algerian</vt:lpstr>
      <vt:lpstr>Arial</vt:lpstr>
      <vt:lpstr>Calibri</vt:lpstr>
      <vt:lpstr>Consolas</vt:lpstr>
      <vt:lpstr>Corbel</vt:lpstr>
      <vt:lpstr>Script MT Bold</vt:lpstr>
      <vt:lpstr>Times New Roman</vt:lpstr>
      <vt:lpstr>Wingdings</vt:lpstr>
      <vt:lpstr>Wingdings 2</vt:lpstr>
      <vt:lpstr>Wingdings 3</vt:lpstr>
      <vt:lpstr>Metro</vt:lpstr>
      <vt:lpstr>Deforestation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Trees in Poland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Deforestation</dc:title>
  <dc:creator>Patrycja Gajo</dc:creator>
  <cp:lastModifiedBy>Alicja Pietrzak</cp:lastModifiedBy>
  <cp:revision>97</cp:revision>
  <dcterms:created xsi:type="dcterms:W3CDTF">2014-02-26T17:57:21Z</dcterms:created>
  <dcterms:modified xsi:type="dcterms:W3CDTF">2014-05-26T04:55:05Z</dcterms:modified>
</cp:coreProperties>
</file>